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3"/>
    <p:sldMasterId id="2147483649" r:id="rId4"/>
  </p:sldMasterIdLst>
  <p:notesMasterIdLst>
    <p:notesMasterId r:id="rId18"/>
  </p:notesMasterIdLst>
  <p:handoutMasterIdLst>
    <p:handoutMasterId r:id="rId19"/>
  </p:handoutMasterIdLst>
  <p:sldIdLst>
    <p:sldId id="256" r:id="rId5"/>
    <p:sldId id="327" r:id="rId6"/>
    <p:sldId id="332" r:id="rId7"/>
    <p:sldId id="284" r:id="rId8"/>
    <p:sldId id="337" r:id="rId9"/>
    <p:sldId id="344" r:id="rId10"/>
    <p:sldId id="340" r:id="rId11"/>
    <p:sldId id="345" r:id="rId12"/>
    <p:sldId id="334" r:id="rId13"/>
    <p:sldId id="335" r:id="rId14"/>
    <p:sldId id="338" r:id="rId15"/>
    <p:sldId id="354" r:id="rId16"/>
    <p:sldId id="263" r:id="rId17"/>
  </p:sldIdLst>
  <p:sldSz cx="9906000" cy="6858000" type="A4"/>
  <p:notesSz cx="7086600" cy="102219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06" autoAdjust="0"/>
    <p:restoredTop sz="93630" autoAdjust="0"/>
  </p:normalViewPr>
  <p:slideViewPr>
    <p:cSldViewPr>
      <p:cViewPr varScale="1">
        <p:scale>
          <a:sx n="119" d="100"/>
          <a:sy n="119" d="100"/>
        </p:scale>
        <p:origin x="1040" y="17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3220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4788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4788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CBFC2FC-AB15-4A86-A090-42EA9D9D81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1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 noChangeArrowheads="1"/>
          </p:cNvSpPr>
          <p:nvPr/>
        </p:nvSpPr>
        <p:spPr bwMode="auto">
          <a:xfrm>
            <a:off x="0" y="0"/>
            <a:ext cx="7086600" cy="102219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14788" y="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76288" y="766763"/>
            <a:ext cx="5532437" cy="38306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8025" y="4856163"/>
            <a:ext cx="5668963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0915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14788" y="970915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05325CD-D4D1-46AB-A07B-76CAD4A152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329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4B24E597-641E-4831-92E7-FE32F3EB8DD0}" type="slidenum">
              <a:rPr lang="en-GB">
                <a:solidFill>
                  <a:srgbClr val="000000"/>
                </a:solidFill>
                <a:latin typeface="Times New Roman" pitchFamily="18" charset="0"/>
              </a:rPr>
              <a:pPr/>
              <a:t>1</a:t>
            </a:fld>
            <a:endParaRPr lang="en-GB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1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4700" y="766763"/>
            <a:ext cx="5537200" cy="38338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70550" cy="45989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8902" tIns="49451" rIns="98902" bIns="49451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6288" y="766763"/>
            <a:ext cx="5532437" cy="38306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060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887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5977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AA5FB-1A88-4438-BFBB-9BBB90E531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9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5734D-DD4C-4AFE-A48C-C042F044E4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61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7814"/>
            <a:ext cx="222713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7814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8A648-AA13-472B-B8F8-A061FAD948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577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31D7C-3F02-481D-A2CB-CE756043E4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2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999C5-CA01-4C37-9A77-0BC9D4DCC8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73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CA9A-3BFE-4494-AE79-033AB3181B4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93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4964"/>
            <a:ext cx="4373431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4964"/>
            <a:ext cx="437515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55E91-4FFC-497B-9460-CB8D1F1E6E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726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5E714-687B-490B-BC5F-848B0211A5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62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A0F8F-584F-4FE6-8B99-D18FEFDE60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565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BC1AD-34F6-412E-A983-7210815D51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905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BC6ED-34ED-4D17-86C5-68EFDB043C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26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17CFC-9530-4DD8-A082-6933CE16E3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15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58291-C605-4591-98C4-EA212E3823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96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961CE-61F8-4BC5-8BB3-B0A0F0B4CA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86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85800"/>
            <a:ext cx="2227131" cy="5443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5800"/>
            <a:ext cx="6521450" cy="54435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37626-AC2C-4FBA-AD1A-B46461F8D7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56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685801"/>
            <a:ext cx="8418381" cy="21256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173BD-EAA9-43F3-A181-9BB25AB1E9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18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FDBB7-AE6C-44A4-9354-E420422B6D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53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3431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0200"/>
            <a:ext cx="4375150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91112-9BC8-4B82-B6DA-AD3952AEF20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6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2EFEF-B460-41E1-B380-21E0D72C1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08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5FF55-9A51-49BC-91F0-BC8E688F18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ADF69-52E3-48D5-99E7-63105AE4C1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9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FB47-FC34-470D-975D-818673632D6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24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56B33-355B-4F00-98F1-AAA0DA53B9B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5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7814"/>
            <a:ext cx="891368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3681" cy="45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28229" y="6524626"/>
            <a:ext cx="23096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393149" y="6524626"/>
            <a:ext cx="31351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137136" y="6524626"/>
            <a:ext cx="2309681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D170E260-D032-4AF5-A4B0-E2382247C2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0" y="0"/>
            <a:ext cx="247650" cy="2286000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95300" y="1447800"/>
            <a:ext cx="8750300" cy="1588"/>
          </a:xfrm>
          <a:prstGeom prst="line">
            <a:avLst/>
          </a:prstGeom>
          <a:noFill/>
          <a:ln w="1908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0" y="2286000"/>
            <a:ext cx="247650" cy="228600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4572000"/>
            <a:ext cx="247650" cy="22860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85801"/>
            <a:ext cx="8418381" cy="212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95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384550" y="6248401"/>
            <a:ext cx="31351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>
              <a:buFont typeface="Verdana" pitchFamily="34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099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EBBAEC79-F64B-4999-8F10-F75F3E166C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graphicFrame>
        <p:nvGraphicFramePr>
          <p:cNvPr id="2054" name="Object 5"/>
          <p:cNvGraphicFramePr>
            <a:graphicFrameLocks noChangeAspect="1"/>
          </p:cNvGraphicFramePr>
          <p:nvPr/>
        </p:nvGraphicFramePr>
        <p:xfrm>
          <a:off x="271728" y="2924176"/>
          <a:ext cx="9283435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7591552" imgH="391770" progId="">
                  <p:embed/>
                </p:oleObj>
              </mc:Choice>
              <mc:Fallback>
                <p:oleObj r:id="rId14" imgW="7591552" imgH="39177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28" y="2924176"/>
                        <a:ext cx="9283435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4"/>
            <a:ext cx="8913681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DB317A-B09E-4609-B950-7F75FB78108D}" type="slidenum">
              <a:rPr lang="en-GB"/>
              <a:pPr>
                <a:defRPr/>
              </a:pPr>
              <a:t>1</a:t>
            </a:fld>
            <a:endParaRPr lang="en-GB"/>
          </a:p>
        </p:txBody>
      </p:sp>
      <p:sp>
        <p:nvSpPr>
          <p:cNvPr id="3075" name="Rectangle 1"/>
          <p:cNvSpPr>
            <a:spLocks noGrp="1" noChangeArrowheads="1"/>
          </p:cNvSpPr>
          <p:nvPr>
            <p:ph type="title"/>
          </p:nvPr>
        </p:nvSpPr>
        <p:spPr>
          <a:xfrm>
            <a:off x="704851" y="692150"/>
            <a:ext cx="8424863" cy="2127250"/>
          </a:xfrm>
        </p:spPr>
        <p:txBody>
          <a:bodyPr/>
          <a:lstStyle/>
          <a:p>
            <a:pPr algn="ctr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Functions</a:t>
            </a: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752600" y="3270250"/>
            <a:ext cx="6400800" cy="2209800"/>
          </a:xfrm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000" dirty="0"/>
              <a:t>Kevin Cunningham</a:t>
            </a:r>
          </a:p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3297B-A3AD-894C-ABA5-CC60C83D6BF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31CDB-74C2-064B-9CA1-3895C1ECE9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Functions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315F21-27AB-B648-8C25-A31D9535C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997193"/>
            <a:ext cx="1287297" cy="8670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C74CFF1-DE15-CBCA-5D6C-BEF2475E2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6936" y="4140254"/>
            <a:ext cx="1368724" cy="153188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7DBC9-0BC4-F046-B3C6-056BC6AED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Multiple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ADF62-35E6-204E-8408-F3A127704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Return comma separated list of values</a:t>
            </a:r>
          </a:p>
          <a:p>
            <a:endParaRPr lang="en-US" sz="3200" dirty="0"/>
          </a:p>
          <a:p>
            <a:r>
              <a:rPr lang="en-US" sz="2400" dirty="0"/>
              <a:t>Execute and store values in multiple variables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r>
              <a:rPr lang="en-US" sz="2400" dirty="0"/>
              <a:t>Or in a tuple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463EB-0F61-754B-8077-8A7E8263649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FB6D0-D474-2646-B373-7112274E95A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0FB83-FE23-224D-B4C1-B5D7D8D9BB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A79FA3-0B70-A741-9082-547C6518B01C}"/>
              </a:ext>
            </a:extLst>
          </p:cNvPr>
          <p:cNvSpPr txBox="1"/>
          <p:nvPr/>
        </p:nvSpPr>
        <p:spPr>
          <a:xfrm>
            <a:off x="2288704" y="2217161"/>
            <a:ext cx="331236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swap(a, b):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b, 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C5272F-3E91-5B43-81F2-EC403EA1C52B}"/>
              </a:ext>
            </a:extLst>
          </p:cNvPr>
          <p:cNvSpPr txBox="1"/>
          <p:nvPr/>
        </p:nvSpPr>
        <p:spPr>
          <a:xfrm>
            <a:off x="2288703" y="3474725"/>
            <a:ext cx="2304257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= 2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= 3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 y = swap(a, b)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print(x,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':'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C3A32A-B86B-4C4D-8773-44CD162DF501}"/>
              </a:ext>
            </a:extLst>
          </p:cNvPr>
          <p:cNvSpPr txBox="1"/>
          <p:nvPr/>
        </p:nvSpPr>
        <p:spPr>
          <a:xfrm>
            <a:off x="2288703" y="5408100"/>
            <a:ext cx="194421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 = swap(a, b)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print(z)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B7AD7-6DAE-5446-A05D-A69BDA62C35A}"/>
              </a:ext>
            </a:extLst>
          </p:cNvPr>
          <p:cNvSpPr txBox="1"/>
          <p:nvPr/>
        </p:nvSpPr>
        <p:spPr>
          <a:xfrm>
            <a:off x="4288307" y="4426906"/>
            <a:ext cx="592685" cy="307777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3 :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11C9CE-DC6F-5D4F-B3BB-C6C9D53155F9}"/>
              </a:ext>
            </a:extLst>
          </p:cNvPr>
          <p:cNvSpPr txBox="1"/>
          <p:nvPr/>
        </p:nvSpPr>
        <p:spPr>
          <a:xfrm>
            <a:off x="3990035" y="5891327"/>
            <a:ext cx="674933" cy="307777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(3, 2)</a:t>
            </a:r>
          </a:p>
        </p:txBody>
      </p:sp>
    </p:spTree>
    <p:extLst>
      <p:ext uri="{BB962C8B-B14F-4D97-AF65-F5344CB8AC3E}">
        <p14:creationId xmlns:p14="http://schemas.microsoft.com/office/powerpoint/2010/main" val="3289047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73657-00CF-F042-B9AE-80238C78A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Arbitrary Parameter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02F77-C07D-1A45-8A6C-7285C9DBB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Variable number of arguments</a:t>
            </a:r>
          </a:p>
          <a:p>
            <a:pPr lvl="1"/>
            <a:r>
              <a:rPr lang="en-US" sz="2000" dirty="0"/>
              <a:t>mark parameter with an asterisk (*)</a:t>
            </a:r>
          </a:p>
          <a:p>
            <a:pPr lvl="1"/>
            <a:endParaRPr lang="en-US" dirty="0"/>
          </a:p>
          <a:p>
            <a:pPr lvl="1"/>
            <a:endParaRPr lang="en-US" sz="3200" dirty="0"/>
          </a:p>
          <a:p>
            <a:pPr lvl="1"/>
            <a:r>
              <a:rPr lang="en-US" sz="2000" dirty="0"/>
              <a:t>Can invoke using a comma separated list of any number of arguments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83022-44A3-6847-B1C3-40B1EEBFB80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96F43-A195-1941-B697-7C191CF0C6C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F7E59-847D-AF43-8EDE-3B336E014C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7E16D-9973-2F42-A7F9-8464C6B19EA5}"/>
              </a:ext>
            </a:extLst>
          </p:cNvPr>
          <p:cNvSpPr txBox="1"/>
          <p:nvPr/>
        </p:nvSpPr>
        <p:spPr>
          <a:xfrm>
            <a:off x="2576736" y="2671876"/>
            <a:ext cx="366514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greeter(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*names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name </a:t>
            </a:r>
            <a:r>
              <a:rPr lang="en-GB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GB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names: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print('Welcome', name)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5D56E4-C981-5947-9F96-CD8DA1FEE4D1}"/>
              </a:ext>
            </a:extLst>
          </p:cNvPr>
          <p:cNvSpPr txBox="1"/>
          <p:nvPr/>
        </p:nvSpPr>
        <p:spPr>
          <a:xfrm>
            <a:off x="1424608" y="4584175"/>
            <a:ext cx="660278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greeter('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Denise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Phoebe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'Adam'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'Gryff'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'Natalia'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00B793-1109-FF4D-80C5-A23C8ED99F29}"/>
              </a:ext>
            </a:extLst>
          </p:cNvPr>
          <p:cNvSpPr txBox="1"/>
          <p:nvPr/>
        </p:nvSpPr>
        <p:spPr>
          <a:xfrm>
            <a:off x="3346716" y="5138659"/>
            <a:ext cx="1920320" cy="1384995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Welcome John</a:t>
            </a:r>
          </a:p>
          <a:p>
            <a:r>
              <a:rPr lang="en-GB" sz="1400" dirty="0">
                <a:solidFill>
                  <a:schemeClr val="tx1"/>
                </a:solidFill>
              </a:rPr>
              <a:t>Welcome Denise</a:t>
            </a:r>
          </a:p>
          <a:p>
            <a:r>
              <a:rPr lang="en-GB" sz="1400" dirty="0">
                <a:solidFill>
                  <a:schemeClr val="tx1"/>
                </a:solidFill>
              </a:rPr>
              <a:t>Welcome Phoebe</a:t>
            </a:r>
          </a:p>
          <a:p>
            <a:r>
              <a:rPr lang="en-GB" sz="1400" dirty="0">
                <a:solidFill>
                  <a:schemeClr val="tx1"/>
                </a:solidFill>
              </a:rPr>
              <a:t>Welcome Adam</a:t>
            </a:r>
          </a:p>
          <a:p>
            <a:r>
              <a:rPr lang="en-GB" sz="1400" dirty="0">
                <a:solidFill>
                  <a:schemeClr val="tx1"/>
                </a:solidFill>
              </a:rPr>
              <a:t>Welcome Gryff</a:t>
            </a:r>
          </a:p>
          <a:p>
            <a:r>
              <a:rPr lang="en-GB" sz="1400" dirty="0">
                <a:solidFill>
                  <a:schemeClr val="tx1"/>
                </a:solidFill>
              </a:rPr>
              <a:t>Welcome Natalia</a:t>
            </a:r>
          </a:p>
        </p:txBody>
      </p:sp>
    </p:spTree>
    <p:extLst>
      <p:ext uri="{BB962C8B-B14F-4D97-AF65-F5344CB8AC3E}">
        <p14:creationId xmlns:p14="http://schemas.microsoft.com/office/powerpoint/2010/main" val="3038900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88279-8A54-5943-B2DE-AD43D1646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Built-in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593E1-79E5-3047-8B5A-ED12BFBB2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latin typeface="Courier" pitchFamily="2" charset="0"/>
              </a:rPr>
              <a:t>sum</a:t>
            </a:r>
            <a:r>
              <a:rPr lang="en-GB" sz="2400" dirty="0"/>
              <a:t> function takes a list and an (optional) initial value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B7B4A-40F7-6241-A3E9-55C21798233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C4E53-2829-B441-ACEB-96BAEE8FF57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A7029-3D19-FB45-A75A-975848AF89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2FFEB6-8D6B-6E4A-8426-0C05586BD2DD}"/>
              </a:ext>
            </a:extLst>
          </p:cNvPr>
          <p:cNvSpPr txBox="1"/>
          <p:nvPr/>
        </p:nvSpPr>
        <p:spPr>
          <a:xfrm>
            <a:off x="1208584" y="2557943"/>
            <a:ext cx="4968552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effectLst/>
              </a:rPr>
              <a:t>data = [1, 3, 5, 2, 7, 4, 10]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result = </a:t>
            </a:r>
            <a:r>
              <a:rPr lang="en-GB" dirty="0">
                <a:solidFill>
                  <a:srgbClr val="0000FF"/>
                </a:solidFill>
                <a:effectLst/>
              </a:rPr>
              <a:t>sum</a:t>
            </a:r>
            <a:r>
              <a:rPr lang="en-GB" dirty="0">
                <a:solidFill>
                  <a:schemeClr val="tx1"/>
                </a:solidFill>
                <a:effectLst/>
              </a:rPr>
              <a:t>(data)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print(</a:t>
            </a:r>
            <a:r>
              <a:rPr lang="en-GB" dirty="0" err="1">
                <a:solidFill>
                  <a:schemeClr val="tx1"/>
                </a:solidFill>
                <a:effectLst/>
              </a:rPr>
              <a:t>f'sum</a:t>
            </a:r>
            <a:r>
              <a:rPr lang="en-GB" dirty="0">
                <a:solidFill>
                  <a:schemeClr val="tx1"/>
                </a:solidFill>
                <a:effectLst/>
              </a:rPr>
              <a:t> of data: {result}')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result = </a:t>
            </a:r>
            <a:r>
              <a:rPr lang="en-GB" dirty="0">
                <a:solidFill>
                  <a:srgbClr val="0000FF"/>
                </a:solidFill>
              </a:rPr>
              <a:t>sum</a:t>
            </a:r>
            <a:r>
              <a:rPr lang="en-GB" dirty="0">
                <a:solidFill>
                  <a:schemeClr val="tx1"/>
                </a:solidFill>
                <a:effectLst/>
              </a:rPr>
              <a:t>(data, 10)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print(</a:t>
            </a:r>
            <a:r>
              <a:rPr lang="en-GB" dirty="0" err="1">
                <a:solidFill>
                  <a:schemeClr val="tx1"/>
                </a:solidFill>
                <a:effectLst/>
              </a:rPr>
              <a:t>f'sum</a:t>
            </a:r>
            <a:r>
              <a:rPr lang="en-GB" dirty="0">
                <a:solidFill>
                  <a:schemeClr val="tx1"/>
                </a:solidFill>
                <a:effectLst/>
              </a:rPr>
              <a:t> of data (initial value 10): {result}')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result = </a:t>
            </a:r>
            <a:r>
              <a:rPr lang="en-GB" dirty="0">
                <a:solidFill>
                  <a:srgbClr val="0000FF"/>
                </a:solidFill>
              </a:rPr>
              <a:t>sum</a:t>
            </a:r>
            <a:r>
              <a:rPr lang="en-GB" dirty="0">
                <a:solidFill>
                  <a:schemeClr val="tx1"/>
                </a:solidFill>
                <a:effectLst/>
              </a:rPr>
              <a:t>(data, </a:t>
            </a:r>
            <a:r>
              <a:rPr lang="en-GB" b="1" dirty="0">
                <a:solidFill>
                  <a:srgbClr val="00B050"/>
                </a:solidFill>
                <a:effectLst/>
              </a:rPr>
              <a:t>start=10</a:t>
            </a:r>
            <a:r>
              <a:rPr lang="en-GB" dirty="0">
                <a:solidFill>
                  <a:schemeClr val="tx1"/>
                </a:solidFill>
                <a:effectLst/>
              </a:rPr>
              <a:t>)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print(</a:t>
            </a:r>
            <a:r>
              <a:rPr lang="en-GB" dirty="0" err="1">
                <a:solidFill>
                  <a:schemeClr val="tx1"/>
                </a:solidFill>
                <a:effectLst/>
              </a:rPr>
              <a:t>f'sum</a:t>
            </a:r>
            <a:r>
              <a:rPr lang="en-GB" dirty="0">
                <a:solidFill>
                  <a:schemeClr val="tx1"/>
                </a:solidFill>
                <a:effectLst/>
              </a:rPr>
              <a:t> of data (start=10): {result}')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endParaRPr lang="en-GB" dirty="0">
              <a:solidFill>
                <a:schemeClr val="tx1"/>
              </a:solidFill>
              <a:effectLst/>
            </a:endParaRP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CFAFA1-A462-FB46-9DA9-5B1BB7B90943}"/>
              </a:ext>
            </a:extLst>
          </p:cNvPr>
          <p:cNvSpPr txBox="1"/>
          <p:nvPr/>
        </p:nvSpPr>
        <p:spPr>
          <a:xfrm>
            <a:off x="5829428" y="4932836"/>
            <a:ext cx="2880320" cy="738664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sum of data: 32</a:t>
            </a:r>
          </a:p>
          <a:p>
            <a:r>
              <a:rPr lang="en-GB" sz="1400" dirty="0">
                <a:solidFill>
                  <a:schemeClr val="tx1"/>
                </a:solidFill>
              </a:rPr>
              <a:t>sum of data (initial value 10): 42</a:t>
            </a:r>
          </a:p>
          <a:p>
            <a:r>
              <a:rPr lang="en-GB" sz="1400" dirty="0">
                <a:solidFill>
                  <a:schemeClr val="tx1"/>
                </a:solidFill>
              </a:rPr>
              <a:t>sum of data (start=10): 42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513C7D-D5A2-AB69-9CAF-344F7A7F9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77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B83A-8240-6147-BB3C-4731E5B9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C306-97F1-C048-823F-56E72FB6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39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CD4E9-76D0-6F4A-BAD8-FB63C10E5B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AD678-DDAF-AB49-BFD8-6EA8C593E1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A270-FC9E-3F42-AD7E-E626A8282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57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for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98" y="1556791"/>
            <a:ext cx="8913681" cy="4388397"/>
          </a:xfrm>
        </p:spPr>
        <p:txBody>
          <a:bodyPr/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Defining Functions</a:t>
            </a:r>
          </a:p>
          <a:p>
            <a:pPr lvl="1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Zero, single and multiple parameter options</a:t>
            </a:r>
          </a:p>
          <a:p>
            <a:r>
              <a:rPr lang="en-GB" sz="2400">
                <a:latin typeface="Arial" panose="020B0604020202020204" pitchFamily="34" charset="0"/>
                <a:cs typeface="Arial" panose="020B0604020202020204" pitchFamily="34" charset="0"/>
              </a:rPr>
              <a:t>Default Parameter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GB" sz="2400">
                <a:latin typeface="Arial" panose="020B0604020202020204" pitchFamily="34" charset="0"/>
                <a:cs typeface="Arial" panose="020B0604020202020204" pitchFamily="34" charset="0"/>
              </a:rPr>
              <a:t>alues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Named Parameters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Returning Values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Returning Multiple Values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Arbitrary Parameter Lists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B97014-3A42-724C-A040-F8ECBEDE9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44" y="267460"/>
            <a:ext cx="1099840" cy="109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6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Basic Syntax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  <a:p>
            <a:pPr marL="0" indent="0">
              <a:buNone/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as always note the </a:t>
            </a:r>
            <a:r>
              <a:rPr lang="en-US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indentation</a:t>
            </a:r>
          </a:p>
          <a:p>
            <a:pPr lvl="1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all (named) functions are defined using the </a:t>
            </a:r>
            <a:r>
              <a:rPr lang="en-GB" sz="2000" i="1" dirty="0">
                <a:latin typeface="Arial" panose="020B0604020202020204" pitchFamily="34" charset="0"/>
                <a:cs typeface="Arial" panose="020B0604020202020204" pitchFamily="34" charset="0"/>
              </a:rPr>
              <a:t>keyword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def</a:t>
            </a:r>
          </a:p>
          <a:p>
            <a:pPr lvl="2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can have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named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anonymous / lambda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functions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parameter list is optional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colon marks end of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function header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before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function body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optional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docstring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one of more (indented) statements form function body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must be defined before use</a:t>
            </a:r>
          </a:p>
          <a:p>
            <a:pPr lvl="1"/>
            <a:endParaRPr lang="en-US" sz="1600" b="1" kern="1200" dirty="0">
              <a:solidFill>
                <a:srgbClr val="0000CD"/>
              </a:solidFill>
              <a:latin typeface="Courier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0E0C5D-C05D-CC44-B2C3-3F90DC402D79}"/>
              </a:ext>
            </a:extLst>
          </p:cNvPr>
          <p:cNvSpPr txBox="1"/>
          <p:nvPr/>
        </p:nvSpPr>
        <p:spPr>
          <a:xfrm>
            <a:off x="2864768" y="2060848"/>
            <a:ext cx="391232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function_name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(parameter list):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"""docstring"""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statement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statement(s)</a:t>
            </a:r>
          </a:p>
        </p:txBody>
      </p:sp>
      <p:pic>
        <p:nvPicPr>
          <p:cNvPr id="8" name="Picture 7" descr="Light bulb ideas - Free Stock Photo by Merelize on Stockvault.net">
            <a:extLst>
              <a:ext uri="{FF2B5EF4-FFF2-40B4-BE49-F238E27FC236}">
                <a16:creationId xmlns:a16="http://schemas.microsoft.com/office/drawing/2014/main" id="{2F298E83-716B-220F-2E90-1EFC19A80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583417"/>
            <a:ext cx="666660" cy="68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438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AD1D-DBE4-2644-8668-27AFF1383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56273-D8AD-A347-AE50-F716BC7D4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Simplest function – no params &amp; no return value</a:t>
            </a:r>
          </a:p>
          <a:p>
            <a:pPr lvl="4"/>
            <a:endParaRPr lang="en-US" sz="1400" dirty="0"/>
          </a:p>
          <a:p>
            <a:pPr lvl="2"/>
            <a:endParaRPr lang="en-US" sz="1600" dirty="0"/>
          </a:p>
          <a:p>
            <a:r>
              <a:rPr lang="en-US" sz="2400" dirty="0"/>
              <a:t>Can execute via</a:t>
            </a:r>
          </a:p>
          <a:p>
            <a:pPr lvl="1"/>
            <a:endParaRPr lang="en-US" sz="1800" dirty="0"/>
          </a:p>
          <a:p>
            <a:pPr lvl="2"/>
            <a:r>
              <a:rPr lang="en-US" sz="1800" dirty="0"/>
              <a:t>don’t forget the brackets</a:t>
            </a:r>
          </a:p>
          <a:p>
            <a:r>
              <a:rPr lang="en-US" sz="2400" dirty="0"/>
              <a:t>Provide a parameter </a:t>
            </a:r>
          </a:p>
          <a:p>
            <a:pPr lvl="1"/>
            <a:endParaRPr lang="en-US" dirty="0"/>
          </a:p>
          <a:p>
            <a:r>
              <a:rPr lang="en-US" sz="2400" dirty="0"/>
              <a:t>Execute via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0396BF-5479-2346-B676-DF175490A7F5}"/>
              </a:ext>
            </a:extLst>
          </p:cNvPr>
          <p:cNvSpPr txBox="1"/>
          <p:nvPr/>
        </p:nvSpPr>
        <p:spPr>
          <a:xfrm>
            <a:off x="2864768" y="2152364"/>
            <a:ext cx="352839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print_msg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print('Hello World!')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25BE0E2-47A1-5D4C-8A4E-B031D1219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altLang="en-US"/>
              <a:t>13/02/2023</a:t>
            </a:r>
            <a:endParaRPr lang="en-US" alt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8818359-6DC3-5E4D-85DC-517527A4F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Functions</a:t>
            </a:r>
            <a:endParaRPr lang="en-US" alt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88ABFA-7D09-7A4C-8304-6C5B9CB3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6F290-D301-4864-9490-340EF11588D9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7C51DA-B78B-8744-82B7-AA5794E3E704}"/>
              </a:ext>
            </a:extLst>
          </p:cNvPr>
          <p:cNvSpPr txBox="1"/>
          <p:nvPr/>
        </p:nvSpPr>
        <p:spPr>
          <a:xfrm>
            <a:off x="2864768" y="3299685"/>
            <a:ext cx="157326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print_msg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47A69F-1B00-1846-AE96-A9DB711EFF3B}"/>
              </a:ext>
            </a:extLst>
          </p:cNvPr>
          <p:cNvSpPr txBox="1"/>
          <p:nvPr/>
        </p:nvSpPr>
        <p:spPr>
          <a:xfrm>
            <a:off x="4213667" y="3438243"/>
            <a:ext cx="1476945" cy="307777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Hello World!</a:t>
            </a:r>
            <a:endParaRPr lang="en-GB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45D2D5-22CB-D345-B805-32DDD2F82CFE}"/>
              </a:ext>
            </a:extLst>
          </p:cNvPr>
          <p:cNvSpPr txBox="1"/>
          <p:nvPr/>
        </p:nvSpPr>
        <p:spPr>
          <a:xfrm>
            <a:off x="2886049" y="4590568"/>
            <a:ext cx="293104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print_my_msg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msg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msg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2784C6-66D0-1545-89E1-CFBE0991F42F}"/>
              </a:ext>
            </a:extLst>
          </p:cNvPr>
          <p:cNvSpPr txBox="1"/>
          <p:nvPr/>
        </p:nvSpPr>
        <p:spPr>
          <a:xfrm>
            <a:off x="2864768" y="5528285"/>
            <a:ext cx="3439227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print_my_msg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('Hello World')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print_my_msg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('Good day')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print_my_msg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('Welcome')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print_my_msg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('Hola')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6FC63F-D179-DA42-BF59-6FE93B8E32C5}"/>
              </a:ext>
            </a:extLst>
          </p:cNvPr>
          <p:cNvSpPr txBox="1"/>
          <p:nvPr/>
        </p:nvSpPr>
        <p:spPr>
          <a:xfrm>
            <a:off x="5706869" y="5737206"/>
            <a:ext cx="1476945" cy="954107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Hello World</a:t>
            </a:r>
          </a:p>
          <a:p>
            <a:r>
              <a:rPr lang="en-GB" sz="1400" dirty="0">
                <a:solidFill>
                  <a:schemeClr val="tx1"/>
                </a:solidFill>
              </a:rPr>
              <a:t>Good day</a:t>
            </a:r>
          </a:p>
          <a:p>
            <a:r>
              <a:rPr lang="en-GB" sz="1400" dirty="0">
                <a:solidFill>
                  <a:schemeClr val="tx1"/>
                </a:solidFill>
              </a:rPr>
              <a:t>Welcome</a:t>
            </a:r>
          </a:p>
          <a:p>
            <a:r>
              <a:rPr lang="en-GB" sz="1400" dirty="0">
                <a:solidFill>
                  <a:schemeClr val="tx1"/>
                </a:solidFill>
              </a:rPr>
              <a:t>Hola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A620CD-15C1-CCEA-3BAB-C4AC3BA2D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54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1EAE8-398D-3147-802E-B5AF9B719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1EBA0-3AE4-1F4C-891D-3F3D5F55E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Functions can have multiple parameters</a:t>
            </a:r>
          </a:p>
          <a:p>
            <a:pPr lvl="1"/>
            <a:r>
              <a:rPr lang="en-US" sz="2000" dirty="0"/>
              <a:t>Comma separated list</a:t>
            </a:r>
          </a:p>
          <a:p>
            <a:pPr lvl="4"/>
            <a:endParaRPr lang="en-US" sz="1050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1"/>
            <a:r>
              <a:rPr lang="en-US" sz="2000" dirty="0"/>
              <a:t>Executed via function call with comma separated list of argument values</a:t>
            </a:r>
          </a:p>
          <a:p>
            <a:pPr lvl="2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570E4-04B1-2640-9031-7357568088A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39A92-D74D-CC49-85B2-190D2E7D853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E9E0A-4DE9-4A45-9E48-78BA727F34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E4135A-2D12-B946-9663-005F2D4AE965}"/>
              </a:ext>
            </a:extLst>
          </p:cNvPr>
          <p:cNvSpPr txBox="1"/>
          <p:nvPr/>
        </p:nvSpPr>
        <p:spPr>
          <a:xfrm>
            <a:off x="1899502" y="2642687"/>
            <a:ext cx="442165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greeter(name, message):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Welcome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name,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message)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C1225F-9A6F-884C-9466-1D4B6DB73E03}"/>
              </a:ext>
            </a:extLst>
          </p:cNvPr>
          <p:cNvSpPr txBox="1"/>
          <p:nvPr/>
        </p:nvSpPr>
        <p:spPr>
          <a:xfrm>
            <a:off x="1900658" y="4524512"/>
            <a:ext cx="460081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greeter(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'Eloise'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Hope you like Rugby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3D880-7B3F-6541-A4B4-5DF45A86E9D1}"/>
              </a:ext>
            </a:extLst>
          </p:cNvPr>
          <p:cNvSpPr txBox="1"/>
          <p:nvPr/>
        </p:nvSpPr>
        <p:spPr>
          <a:xfrm>
            <a:off x="4808984" y="5078057"/>
            <a:ext cx="4239957" cy="338554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Welcome Eloise - Hope you like Rugby</a:t>
            </a:r>
          </a:p>
        </p:txBody>
      </p:sp>
    </p:spTree>
    <p:extLst>
      <p:ext uri="{BB962C8B-B14F-4D97-AF65-F5344CB8AC3E}">
        <p14:creationId xmlns:p14="http://schemas.microsoft.com/office/powerpoint/2010/main" val="1211940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1EAE8-398D-3147-802E-B5AF9B719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Parameter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1EBA0-3AE4-1F4C-891D-3F3D5F55E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Can have default parameter values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sz="2000" dirty="0"/>
              <a:t>Now call with one or two parameters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570E4-04B1-2640-9031-7357568088A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39A92-D74D-CC49-85B2-190D2E7D853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E9E0A-4DE9-4A45-9E48-78BA727F34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632772-CFE6-D944-81F3-B1F7FA37CDC5}"/>
              </a:ext>
            </a:extLst>
          </p:cNvPr>
          <p:cNvSpPr txBox="1"/>
          <p:nvPr/>
        </p:nvSpPr>
        <p:spPr>
          <a:xfrm>
            <a:off x="1277928" y="2255505"/>
            <a:ext cx="633670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greeter(name, message =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 Long and Prosper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Welcome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name,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message)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76F27-4816-9C47-9CE4-A46F4BB51D39}"/>
              </a:ext>
            </a:extLst>
          </p:cNvPr>
          <p:cNvSpPr txBox="1"/>
          <p:nvPr/>
        </p:nvSpPr>
        <p:spPr>
          <a:xfrm>
            <a:off x="1271662" y="3971065"/>
            <a:ext cx="447342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greeter('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Eloise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greeter('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Eloise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'Hope you </a:t>
            </a:r>
            <a:r>
              <a:rPr lang="en-GB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 Rugby')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AA8221-6A99-8044-BC4D-89C10FF188A6}"/>
              </a:ext>
            </a:extLst>
          </p:cNvPr>
          <p:cNvSpPr txBox="1"/>
          <p:nvPr/>
        </p:nvSpPr>
        <p:spPr>
          <a:xfrm>
            <a:off x="4933595" y="4720296"/>
            <a:ext cx="4027120" cy="584775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Welcome Eloise - Live Long and Prosper</a:t>
            </a:r>
          </a:p>
          <a:p>
            <a:r>
              <a:rPr lang="en-GB" sz="1600" dirty="0">
                <a:solidFill>
                  <a:schemeClr val="tx1"/>
                </a:solidFill>
              </a:rPr>
              <a:t>Welcome Eloise - Hope you like Rugby</a:t>
            </a:r>
          </a:p>
        </p:txBody>
      </p:sp>
    </p:spTree>
    <p:extLst>
      <p:ext uri="{BB962C8B-B14F-4D97-AF65-F5344CB8AC3E}">
        <p14:creationId xmlns:p14="http://schemas.microsoft.com/office/powerpoint/2010/main" val="2978621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FBB06-F4EB-3D4D-A55E-B90581185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Parameter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FFC5E-3C0B-6C42-BAEA-E43FD9E46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Two concepts</a:t>
            </a:r>
          </a:p>
          <a:p>
            <a:pPr lvl="1"/>
            <a:r>
              <a:rPr lang="en-GB" sz="2000" dirty="0">
                <a:solidFill>
                  <a:srgbClr val="0000FF"/>
                </a:solidFill>
              </a:rPr>
              <a:t>mandatory</a:t>
            </a:r>
            <a:r>
              <a:rPr lang="en-GB" sz="2000" dirty="0"/>
              <a:t> parameters and </a:t>
            </a:r>
            <a:r>
              <a:rPr lang="en-GB" sz="2000" dirty="0">
                <a:solidFill>
                  <a:srgbClr val="0000FF"/>
                </a:solidFill>
              </a:rPr>
              <a:t>optional</a:t>
            </a:r>
            <a:r>
              <a:rPr lang="en-GB" sz="2000" dirty="0"/>
              <a:t> parameters</a:t>
            </a:r>
          </a:p>
          <a:p>
            <a:r>
              <a:rPr lang="en-GB" sz="2400" dirty="0"/>
              <a:t>Optional parameters have a default value</a:t>
            </a:r>
            <a:endParaRPr lang="en-GB" dirty="0"/>
          </a:p>
          <a:p>
            <a:r>
              <a:rPr lang="en-US" sz="2400" dirty="0"/>
              <a:t>Note </a:t>
            </a:r>
            <a:r>
              <a:rPr lang="en-GB" sz="2400" dirty="0"/>
              <a:t>once one parameter has a default value </a:t>
            </a:r>
          </a:p>
          <a:p>
            <a:pPr lvl="1"/>
            <a:r>
              <a:rPr lang="en-GB" sz="2000" dirty="0"/>
              <a:t>all parameters to the right must also have default valu</a:t>
            </a:r>
            <a:r>
              <a:rPr lang="en-GB" dirty="0"/>
              <a:t>es</a:t>
            </a:r>
          </a:p>
          <a:p>
            <a:pPr lvl="3"/>
            <a:endParaRPr lang="en-GB" sz="1400" dirty="0"/>
          </a:p>
          <a:p>
            <a:pPr lvl="3"/>
            <a:endParaRPr lang="en-GB" dirty="0"/>
          </a:p>
          <a:p>
            <a:pPr lvl="3"/>
            <a:endParaRPr lang="en-GB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13681-B747-3945-B069-56EC5DEA4B5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52233-13C1-5F44-B68A-467BED5A564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D0B2F-4D93-7647-9D3C-ADF2CFA0EA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FD8B08-C95C-4C4E-B1FE-712B43D3F9B8}"/>
              </a:ext>
            </a:extLst>
          </p:cNvPr>
          <p:cNvSpPr txBox="1"/>
          <p:nvPr/>
        </p:nvSpPr>
        <p:spPr>
          <a:xfrm>
            <a:off x="2432720" y="4375012"/>
            <a:ext cx="5280480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greeter(name, 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           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= '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 </a:t>
            </a:r>
          </a:p>
          <a:p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           prompt = '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Welcome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 </a:t>
            </a:r>
          </a:p>
          <a:p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           message = '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 Long and Prosper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print(prompt, title, name,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message)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Light bulb ideas - Free Stock Photo by Merelize on Stockvault.net">
            <a:extLst>
              <a:ext uri="{FF2B5EF4-FFF2-40B4-BE49-F238E27FC236}">
                <a16:creationId xmlns:a16="http://schemas.microsoft.com/office/drawing/2014/main" id="{1C7A1FFC-3646-1AB4-33BB-7AC1E44E2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3720730"/>
            <a:ext cx="429282" cy="44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595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FBB06-F4EB-3D4D-A55E-B90581185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FFC5E-3C0B-6C42-BAEA-E43FD9E46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Can select which parameters to use via the parameter </a:t>
            </a:r>
            <a:r>
              <a:rPr lang="en-GB" sz="2400" i="1" dirty="0"/>
              <a:t>names</a:t>
            </a:r>
          </a:p>
          <a:p>
            <a:pPr lvl="1"/>
            <a:r>
              <a:rPr lang="en-GB" sz="2000" i="1" dirty="0"/>
              <a:t>aka named parameters</a:t>
            </a:r>
            <a:r>
              <a:rPr lang="en-GB" sz="2000" dirty="0"/>
              <a:t> 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13681-B747-3945-B069-56EC5DEA4B5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52233-13C1-5F44-B68A-467BED5A564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D0B2F-4D93-7647-9D3C-ADF2CFA0EA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919BC7-2B6C-8542-9F67-F169C9F04D37}"/>
              </a:ext>
            </a:extLst>
          </p:cNvPr>
          <p:cNvSpPr txBox="1"/>
          <p:nvPr/>
        </p:nvSpPr>
        <p:spPr>
          <a:xfrm>
            <a:off x="1064568" y="3573016"/>
            <a:ext cx="5904656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greeter('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Lloyd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message =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like Python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greeter(name =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Lloyd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message =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like Python'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greeter(message =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like Python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name = 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Lloyd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FC9BC9-043E-1548-9FB6-985CBCBF0BA3}"/>
              </a:ext>
            </a:extLst>
          </p:cNvPr>
          <p:cNvSpPr txBox="1"/>
          <p:nvPr/>
        </p:nvSpPr>
        <p:spPr>
          <a:xfrm>
            <a:off x="4808984" y="5276355"/>
            <a:ext cx="3669741" cy="338554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Welcome Dr Lloyd - We like Python</a:t>
            </a:r>
          </a:p>
        </p:txBody>
      </p:sp>
    </p:spTree>
    <p:extLst>
      <p:ext uri="{BB962C8B-B14F-4D97-AF65-F5344CB8AC3E}">
        <p14:creationId xmlns:p14="http://schemas.microsoft.com/office/powerpoint/2010/main" val="3034180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41B08-B089-3C4D-A5D9-788B5AD15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Values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D72AD-903B-3D47-80AA-4717D3E50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Can return a value using </a:t>
            </a:r>
            <a:r>
              <a:rPr lang="en-US" sz="2400" dirty="0">
                <a:latin typeface="Courier" pitchFamily="2" charset="0"/>
              </a:rPr>
              <a:t>return</a:t>
            </a:r>
            <a:r>
              <a:rPr lang="en-US" sz="2400" dirty="0"/>
              <a:t> statement</a:t>
            </a:r>
          </a:p>
          <a:p>
            <a:endParaRPr lang="en-US" dirty="0"/>
          </a:p>
          <a:p>
            <a:r>
              <a:rPr lang="en-US" sz="2400" dirty="0"/>
              <a:t>Execute by providing argument value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466F0-3F48-3B45-A7B1-34D031A33EA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13/02/2023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3882B-975D-4846-A914-8C1453CBF9A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Functions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5E5A5-8A5C-834E-AA19-9067254F2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E356A2-BB19-4C40-B389-C774F3B5611D}"/>
              </a:ext>
            </a:extLst>
          </p:cNvPr>
          <p:cNvSpPr txBox="1"/>
          <p:nvPr/>
        </p:nvSpPr>
        <p:spPr>
          <a:xfrm>
            <a:off x="1712641" y="2132856"/>
            <a:ext cx="20162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square(n):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 *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1C3FEE-2E5E-884D-B776-2995212265D6}"/>
              </a:ext>
            </a:extLst>
          </p:cNvPr>
          <p:cNvSpPr txBox="1"/>
          <p:nvPr/>
        </p:nvSpPr>
        <p:spPr>
          <a:xfrm>
            <a:off x="1280591" y="3476317"/>
            <a:ext cx="7597625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Store result from square in a variable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 = square(4)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print(result)</a:t>
            </a:r>
          </a:p>
          <a:p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Send the result from square immediately to another function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print(square(5))</a:t>
            </a:r>
          </a:p>
          <a:p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Use the result returned from square in a conditional expression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square(3) &lt; 15: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Still less than 15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E9B453-EF45-C747-808B-241A20DDA136}"/>
              </a:ext>
            </a:extLst>
          </p:cNvPr>
          <p:cNvSpPr txBox="1"/>
          <p:nvPr/>
        </p:nvSpPr>
        <p:spPr>
          <a:xfrm>
            <a:off x="7705674" y="5883543"/>
            <a:ext cx="1476945" cy="738664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16</a:t>
            </a:r>
          </a:p>
          <a:p>
            <a:r>
              <a:rPr lang="en-GB" sz="1400" dirty="0">
                <a:solidFill>
                  <a:schemeClr val="tx1"/>
                </a:solidFill>
              </a:rPr>
              <a:t>25</a:t>
            </a:r>
          </a:p>
          <a:p>
            <a:r>
              <a:rPr lang="en-GB" sz="1400" dirty="0">
                <a:solidFill>
                  <a:schemeClr val="tx1"/>
                </a:solidFill>
              </a:rPr>
              <a:t>Still less than 15</a:t>
            </a:r>
          </a:p>
        </p:txBody>
      </p:sp>
    </p:spTree>
    <p:extLst>
      <p:ext uri="{BB962C8B-B14F-4D97-AF65-F5344CB8AC3E}">
        <p14:creationId xmlns:p14="http://schemas.microsoft.com/office/powerpoint/2010/main" val="414977790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AD74F87043FE4BBEC8356891FA714D" ma:contentTypeVersion="18" ma:contentTypeDescription="Create a new document." ma:contentTypeScope="" ma:versionID="0c9bc5073caab55cb2503ba2aa9cde78">
  <xsd:schema xmlns:xsd="http://www.w3.org/2001/XMLSchema" xmlns:xs="http://www.w3.org/2001/XMLSchema" xmlns:p="http://schemas.microsoft.com/office/2006/metadata/properties" xmlns:ns2="9fb8aed9-18ea-4990-b6df-e8f930c0c77e" xmlns:ns3="e3a1f265-f3cd-47b6-9d44-dc00e5335d51" targetNamespace="http://schemas.microsoft.com/office/2006/metadata/properties" ma:root="true" ma:fieldsID="ea388e15b1f598d13bb8617f56dd33c9" ns2:_="" ns3:_="">
    <xsd:import namespace="9fb8aed9-18ea-4990-b6df-e8f930c0c77e"/>
    <xsd:import namespace="e3a1f265-f3cd-47b6-9d44-dc00e5335d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b8aed9-18ea-4990-b6df-e8f930c0c7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7d1192a-2871-4298-a001-842a7ff492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a1f265-f3cd-47b6-9d44-dc00e5335d5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539b099-8b9a-46f9-85e8-c3c34681703d}" ma:internalName="TaxCatchAll" ma:showField="CatchAllData" ma:web="e3a1f265-f3cd-47b6-9d44-dc00e5335d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988F85F-7C6C-4745-B298-89F641D503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b8aed9-18ea-4990-b6df-e8f930c0c77e"/>
    <ds:schemaRef ds:uri="e3a1f265-f3cd-47b6-9d44-dc00e5335d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2D2E4B4-B2F9-4739-A2CD-ABFB894FBB4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2080</TotalTime>
  <Words>873</Words>
  <Application>Microsoft Macintosh PowerPoint</Application>
  <PresentationFormat>A4 Paper (210x297 mm)</PresentationFormat>
  <Paragraphs>180</Paragraphs>
  <Slides>13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Courier</vt:lpstr>
      <vt:lpstr>Garamond</vt:lpstr>
      <vt:lpstr>Times New Roman</vt:lpstr>
      <vt:lpstr>Verdana</vt:lpstr>
      <vt:lpstr>Wingdings</vt:lpstr>
      <vt:lpstr>Default Design</vt:lpstr>
      <vt:lpstr>1_Default Design</vt:lpstr>
      <vt:lpstr>Functions</vt:lpstr>
      <vt:lpstr>Plan for Session</vt:lpstr>
      <vt:lpstr>Defining Functions</vt:lpstr>
      <vt:lpstr>Example Functions</vt:lpstr>
      <vt:lpstr>Multiple Parameters</vt:lpstr>
      <vt:lpstr>Default Parameter Values</vt:lpstr>
      <vt:lpstr>Default Parameter values</vt:lpstr>
      <vt:lpstr>Named Parameters</vt:lpstr>
      <vt:lpstr>Returning Values </vt:lpstr>
      <vt:lpstr>Returning Multiple Values</vt:lpstr>
      <vt:lpstr>Arbitrary Parameter Lists</vt:lpstr>
      <vt:lpstr>Example Built-in Functions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jh</dc:creator>
  <cp:lastModifiedBy>Kevin Cunningham</cp:lastModifiedBy>
  <cp:revision>133</cp:revision>
  <cp:lastPrinted>2023-08-04T08:40:50Z</cp:lastPrinted>
  <dcterms:modified xsi:type="dcterms:W3CDTF">2025-02-24T08:08:08Z</dcterms:modified>
</cp:coreProperties>
</file>